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Robot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37ED99-C13A-427D-B4BF-93BDF7659E0D}">
  <a:tblStyle styleId="{CE37ED99-C13A-427D-B4BF-93BDF7659E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4"/>
  </p:normalViewPr>
  <p:slideViewPr>
    <p:cSldViewPr snapToGrid="0">
      <p:cViewPr varScale="1">
        <p:scale>
          <a:sx n="87" d="100"/>
          <a:sy n="87" d="100"/>
        </p:scale>
        <p:origin x="6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34855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for image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visualization vs. RGB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running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slide (Future work)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488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98711511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98711511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9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971aae6e4_0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971aae6e4_0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415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119c2ca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119c2ca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688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8119c2ca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8119c2ca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739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971aae6e4_0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971aae6e4_0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158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8119c2ca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8119c2ca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L1 loss uses the least deviation from the given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7609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971aae6e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971aae6e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68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8119c2ca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8119c2ca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628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8119c2ca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8119c2ca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Swelling, Thin Draining, Draining without Smell,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2644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a6970a3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a6970a3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rid of numbers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for all models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737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8119c2c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8119c2c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546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971aae6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971aae6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8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971aae6e4_0_1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971aae6e4_0_1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408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971aae6e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971aae6e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60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971aae6e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971aae6e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25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a6970a33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a6970a33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rid of numbers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for all models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4485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971aae6e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971aae6e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623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71aae6e4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71aae6e4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911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971aae6e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971aae6e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680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8119c2ca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8119c2ca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336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a6970a33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a6970a33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9f81f48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9f81f48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To to new populations and devices without loss of performance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305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971aae6e4_0_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971aae6e4_0_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984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8119c2ca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8119c2ca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805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8119c2ca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8119c2ca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818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8119c2ca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8119c2ca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88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8119c2ca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8119c2cac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rid of numbers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for all models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845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971aae6e4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971aae6e4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005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8119c2ca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8119c2ca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288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8119c2ca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8119c2ca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210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8119c2ca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8119c2cac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876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a6970a33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a6970a33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rid of numbers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for all models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7505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8119c2ca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8119c2ca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498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971aae6e4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971aae6e4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686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971aae6e4_0_1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971aae6e4_0_1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91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9e55282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9e55282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744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9f81f48f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9f81f48f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92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71aae6e4_0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71aae6e4_0_1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225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8119c2ca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8119c2ca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219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71aae6e4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971aae6e4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73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8119c2ca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8119c2ca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36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9871151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9871151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12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2371725" y="249225"/>
            <a:ext cx="6331500" cy="33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/>
              <a:t>Predicting Cesarian Related Surgical Wound Infection in Rwandan Patients</a:t>
            </a:r>
            <a:endParaRPr sz="4000" b="1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11700" y="36723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Subby Olubeko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Harsh Sonthalia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Joanna Ashby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87900" y="231500"/>
            <a:ext cx="8520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General Physician</a:t>
            </a:r>
            <a:endParaRPr sz="4800"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958750"/>
            <a:ext cx="85206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Best subset of questions: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Fever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Gaping wound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Discolored drainage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Sensitivity: 95.2%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Specificity: 83.3%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MIT Work</a:t>
            </a:r>
            <a:endParaRPr sz="4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450850"/>
            <a:ext cx="8520600" cy="7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</a:t>
            </a:r>
            <a:endParaRPr sz="4800"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311700" y="1415600"/>
            <a:ext cx="8520600" cy="3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Patient questionnaire + Images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39400"/>
            <a:ext cx="8520600" cy="7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Evaluation</a:t>
            </a:r>
            <a:endParaRPr sz="4800"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915150"/>
            <a:ext cx="8520600" cy="28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100 Trials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Random splits (75% train, 25% test)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Stored medians and ranges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265500" y="1922225"/>
            <a:ext cx="40452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Questionnaire Models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2"/>
          </p:nvPr>
        </p:nvSpPr>
        <p:spPr>
          <a:xfrm>
            <a:off x="4764225" y="213000"/>
            <a:ext cx="4220400" cy="47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572 patients (61 infected)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13 question responses (features)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/>
              <a:t>Logistic regression (L1 penalty)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/>
              <a:t>Logistic Regression (L2 penalty)</a:t>
            </a:r>
            <a:endParaRPr/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/>
              <a:t>SVM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95700" y="357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Questionnaire Model Results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11700" y="2106750"/>
            <a:ext cx="8520600" cy="29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Accuracy: </a:t>
            </a:r>
            <a:r>
              <a:rPr lang="en" b="1">
                <a:solidFill>
                  <a:srgbClr val="000000"/>
                </a:solidFill>
              </a:rPr>
              <a:t>95.80%</a:t>
            </a:r>
            <a:r>
              <a:rPr lang="en">
                <a:solidFill>
                  <a:srgbClr val="000000"/>
                </a:solidFill>
              </a:rPr>
              <a:t> (92.31% - 100%)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Sensitivity: </a:t>
            </a:r>
            <a:r>
              <a:rPr lang="en" b="1">
                <a:solidFill>
                  <a:srgbClr val="000000"/>
                </a:solidFill>
              </a:rPr>
              <a:t>0.7134</a:t>
            </a:r>
            <a:r>
              <a:rPr lang="en">
                <a:solidFill>
                  <a:srgbClr val="000000"/>
                </a:solidFill>
              </a:rPr>
              <a:t> (0.4545 - 1.0)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Specificity: </a:t>
            </a:r>
            <a:r>
              <a:rPr lang="en" b="1">
                <a:solidFill>
                  <a:srgbClr val="000000"/>
                </a:solidFill>
              </a:rPr>
              <a:t>0.9846</a:t>
            </a:r>
            <a:r>
              <a:rPr lang="en">
                <a:solidFill>
                  <a:srgbClr val="000000"/>
                </a:solidFill>
              </a:rPr>
              <a:t> (0.9627 - 1.0)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395700" y="357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Questionnaire Model Confusion Matrix</a:t>
            </a:r>
            <a:endParaRPr/>
          </a:p>
        </p:txBody>
      </p:sp>
      <p:graphicFrame>
        <p:nvGraphicFramePr>
          <p:cNvPr id="158" name="Google Shape;158;p28"/>
          <p:cNvGraphicFramePr/>
          <p:nvPr/>
        </p:nvGraphicFramePr>
        <p:xfrm>
          <a:off x="495300" y="2228850"/>
          <a:ext cx="7877300" cy="1971040"/>
        </p:xfrm>
        <a:graphic>
          <a:graphicData uri="http://schemas.openxmlformats.org/drawingml/2006/table">
            <a:tbl>
              <a:tblPr>
                <a:noFill/>
                <a:tableStyleId>{CE37ED99-C13A-427D-B4BF-93BDF7659E0D}</a:tableStyleId>
              </a:tblPr>
              <a:tblGrid>
                <a:gridCol w="20317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6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353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39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Predicted Class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 Class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126 (117 - 133)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 (0 - 5)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 (0 - 9)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 (5 - 17)</a:t>
                      </a:r>
                      <a:endParaRPr sz="2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395700" y="357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Questionnaire Model ROC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311700" y="1739400"/>
            <a:ext cx="8520600" cy="3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ROC Curve: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AUC: </a:t>
            </a:r>
            <a:r>
              <a:rPr lang="en" b="1">
                <a:solidFill>
                  <a:srgbClr val="000000"/>
                </a:solidFill>
              </a:rPr>
              <a:t>0.8529</a:t>
            </a:r>
            <a:r>
              <a:rPr lang="en">
                <a:solidFill>
                  <a:srgbClr val="000000"/>
                </a:solidFill>
              </a:rPr>
              <a:t> (0.7235 - 1.0)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75" y="1993900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34907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Questionnaire Model Feature Relevances</a:t>
            </a:r>
            <a:endParaRPr/>
          </a:p>
        </p:txBody>
      </p:sp>
      <p:graphicFrame>
        <p:nvGraphicFramePr>
          <p:cNvPr id="171" name="Google Shape;171;p30"/>
          <p:cNvGraphicFramePr/>
          <p:nvPr/>
        </p:nvGraphicFramePr>
        <p:xfrm>
          <a:off x="1460000" y="1822850"/>
          <a:ext cx="5902350" cy="3160550"/>
        </p:xfrm>
        <a:graphic>
          <a:graphicData uri="http://schemas.openxmlformats.org/drawingml/2006/table">
            <a:tbl>
              <a:tblPr>
                <a:noFill/>
                <a:tableStyleId>{CE37ED99-C13A-427D-B4BF-93BDF7659E0D}</a:tableStyleId>
              </a:tblPr>
              <a:tblGrid>
                <a:gridCol w="311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0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Coefficient 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Draining with smell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3.61 (2.78 — 4.46)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1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Draining color (Brown, Yellow, Green, White)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2.23 (1.05 — 3.32)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Fever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 (0 — 1.73)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Pain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 (0 — 1.84)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Thick draining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 (0 — 2.29)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Draining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0.50 (0 — 1.43)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Firmness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0.49 (0 — 1.34)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Gape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0.12 ( 0 — 1.34)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Redness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0.09 (0 — 1.86)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582550"/>
            <a:ext cx="85206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Visualization</a:t>
            </a:r>
            <a:endParaRPr sz="4800"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l="10960" t="5843" r="8686" b="4534"/>
          <a:stretch/>
        </p:blipFill>
        <p:spPr>
          <a:xfrm>
            <a:off x="1945350" y="1703330"/>
            <a:ext cx="4586900" cy="34106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p31"/>
          <p:cNvGraphicFramePr/>
          <p:nvPr>
            <p:extLst>
              <p:ext uri="{D42A27DB-BD31-4B8C-83A1-F6EECF244321}">
                <p14:modId xmlns:p14="http://schemas.microsoft.com/office/powerpoint/2010/main" val="3308505971"/>
              </p:ext>
            </p:extLst>
          </p:nvPr>
        </p:nvGraphicFramePr>
        <p:xfrm>
          <a:off x="6853500" y="3448600"/>
          <a:ext cx="1821375" cy="1512925"/>
        </p:xfrm>
        <a:graphic>
          <a:graphicData uri="http://schemas.openxmlformats.org/drawingml/2006/table">
            <a:tbl>
              <a:tblPr>
                <a:noFill/>
                <a:tableStyleId>{CE37ED99-C13A-427D-B4BF-93BDF7659E0D}</a:tableStyleId>
              </a:tblPr>
              <a:tblGrid>
                <a:gridCol w="18213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0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Legend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       Uninfected Patients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Infected Patients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Classifier Boundary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9" name="Google Shape;179;p31"/>
          <p:cNvSpPr/>
          <p:nvPr/>
        </p:nvSpPr>
        <p:spPr>
          <a:xfrm>
            <a:off x="6946800" y="3950208"/>
            <a:ext cx="228600" cy="228600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6946800" y="4315968"/>
            <a:ext cx="228600" cy="228600"/>
          </a:xfrm>
          <a:prstGeom prst="rect">
            <a:avLst/>
          </a:prstGeom>
          <a:solidFill>
            <a:srgbClr val="FD0303"/>
          </a:solidFill>
          <a:ln w="9525" cap="flat" cmpd="sng">
            <a:solidFill>
              <a:srgbClr val="FD03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1"/>
          <p:cNvSpPr/>
          <p:nvPr/>
        </p:nvSpPr>
        <p:spPr>
          <a:xfrm>
            <a:off x="6949440" y="4681728"/>
            <a:ext cx="228600" cy="228600"/>
          </a:xfrm>
          <a:prstGeom prst="rect">
            <a:avLst/>
          </a:prstGeom>
          <a:solidFill>
            <a:srgbClr val="3F87BA"/>
          </a:solidFill>
          <a:ln w="9525" cap="flat" cmpd="sng">
            <a:solidFill>
              <a:srgbClr val="3F87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300" y="32840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Overview</a:t>
            </a:r>
            <a:endParaRPr sz="480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1878150"/>
            <a:ext cx="4332300" cy="32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&gt; 50% of surgeries in rural east Africa are C-sections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10-15% of patients develop surgical site infections (SSIs)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Leading cause of female mortality in Rwanda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451" y="1983600"/>
            <a:ext cx="4171325" cy="278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395700" y="4339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Questionnaire Model Results</a:t>
            </a:r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311700" y="2125250"/>
            <a:ext cx="8520600" cy="29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Accuracy: </a:t>
            </a:r>
            <a:r>
              <a:rPr lang="en" b="1">
                <a:solidFill>
                  <a:srgbClr val="000000"/>
                </a:solidFill>
              </a:rPr>
              <a:t>96.50%</a:t>
            </a:r>
            <a:r>
              <a:rPr lang="en">
                <a:solidFill>
                  <a:srgbClr val="000000"/>
                </a:solidFill>
              </a:rPr>
              <a:t> (91.61% - 99.30%)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Sensitivity: </a:t>
            </a:r>
            <a:r>
              <a:rPr lang="en" b="1">
                <a:solidFill>
                  <a:srgbClr val="000000"/>
                </a:solidFill>
              </a:rPr>
              <a:t>0.75</a:t>
            </a:r>
            <a:r>
              <a:rPr lang="en">
                <a:solidFill>
                  <a:srgbClr val="000000"/>
                </a:solidFill>
              </a:rPr>
              <a:t> (0.4118 - 0.9333)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Specificity: </a:t>
            </a:r>
            <a:r>
              <a:rPr lang="en" b="1">
                <a:solidFill>
                  <a:srgbClr val="000000"/>
                </a:solidFill>
              </a:rPr>
              <a:t>0.9921</a:t>
            </a:r>
            <a:r>
              <a:rPr lang="en">
                <a:solidFill>
                  <a:srgbClr val="000000"/>
                </a:solidFill>
              </a:rPr>
              <a:t> (0.9615 - 1.0)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95700" y="357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Questionnaire Model Confusion Matrix</a:t>
            </a:r>
            <a:endParaRPr/>
          </a:p>
        </p:txBody>
      </p:sp>
      <p:graphicFrame>
        <p:nvGraphicFramePr>
          <p:cNvPr id="193" name="Google Shape;193;p33"/>
          <p:cNvGraphicFramePr/>
          <p:nvPr/>
        </p:nvGraphicFramePr>
        <p:xfrm>
          <a:off x="495300" y="2228850"/>
          <a:ext cx="7877300" cy="1971040"/>
        </p:xfrm>
        <a:graphic>
          <a:graphicData uri="http://schemas.openxmlformats.org/drawingml/2006/table">
            <a:tbl>
              <a:tblPr>
                <a:noFill/>
                <a:tableStyleId>{CE37ED99-C13A-427D-B4BF-93BDF7659E0D}</a:tableStyleId>
              </a:tblPr>
              <a:tblGrid>
                <a:gridCol w="20317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6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353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39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Predicted Class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 Class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126 (119 - 133)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 (0 - 5)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 (1 - 11)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 (5 - 18)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395700" y="357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Questionnaire Model ROC</a:t>
            </a:r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body" idx="1"/>
          </p:nvPr>
        </p:nvSpPr>
        <p:spPr>
          <a:xfrm>
            <a:off x="311700" y="1704575"/>
            <a:ext cx="8520600" cy="3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ROC Curve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AUC: </a:t>
            </a:r>
            <a:r>
              <a:rPr lang="en" b="1">
                <a:solidFill>
                  <a:srgbClr val="000000"/>
                </a:solidFill>
              </a:rPr>
              <a:t>0.8666</a:t>
            </a:r>
            <a:r>
              <a:rPr lang="en">
                <a:solidFill>
                  <a:srgbClr val="000000"/>
                </a:solidFill>
              </a:rPr>
              <a:t> (0.7058 - 0.9666)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450" y="1961425"/>
            <a:ext cx="3438826" cy="25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311700" y="386100"/>
            <a:ext cx="8520600" cy="7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Questionnaire Model Feature Relevances</a:t>
            </a:r>
            <a:endParaRPr/>
          </a:p>
        </p:txBody>
      </p:sp>
      <p:graphicFrame>
        <p:nvGraphicFramePr>
          <p:cNvPr id="206" name="Google Shape;206;p35"/>
          <p:cNvGraphicFramePr/>
          <p:nvPr/>
        </p:nvGraphicFramePr>
        <p:xfrm>
          <a:off x="276125" y="2092200"/>
          <a:ext cx="3889500" cy="2692400"/>
        </p:xfrm>
        <a:graphic>
          <a:graphicData uri="http://schemas.openxmlformats.org/drawingml/2006/table">
            <a:tbl>
              <a:tblPr>
                <a:noFill/>
                <a:tableStyleId>{CE37ED99-C13A-427D-B4BF-93BDF7659E0D}</a:tableStyleId>
              </a:tblPr>
              <a:tblGrid>
                <a:gridCol w="22778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11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Coefficient 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Draining with smell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2.01 (1.76 — 2.31)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Draining color (Brown, Yellow, Green, White)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1.62 (1.32 — 2.03)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Draining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1.29 (1.07 — 1.53)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Thick Draining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1.15 (0.69 — 1.52)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Draining without smell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-0.83 (-1.22 — -0.61)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Fever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0.81 (0.01 — 1.29)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Pain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0.76 (0.10 — 1.16)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07" name="Google Shape;207;p35"/>
          <p:cNvGraphicFramePr/>
          <p:nvPr/>
        </p:nvGraphicFramePr>
        <p:xfrm>
          <a:off x="4450500" y="2092200"/>
          <a:ext cx="4352050" cy="2199640"/>
        </p:xfrm>
        <a:graphic>
          <a:graphicData uri="http://schemas.openxmlformats.org/drawingml/2006/table">
            <a:tbl>
              <a:tblPr>
                <a:noFill/>
                <a:tableStyleId>{CE37ED99-C13A-427D-B4BF-93BDF7659E0D}</a:tableStyleId>
              </a:tblPr>
              <a:tblGrid>
                <a:gridCol w="23980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539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Coefficient 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Redness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0.56( -0.51 — 1.24)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Swelling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0.51 (-0.30 — 1.21)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Gape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0.50 (-0.07 — 1.11)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Firmness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0.44 (-0.47 — 0.98)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Draining color (Red, Pink, Clear)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-0.33 (-0.96 — 0.02)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Thin draining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0.11 (-0.22 — 0.56)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311700" y="582550"/>
            <a:ext cx="85206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Visualization</a:t>
            </a:r>
            <a:endParaRPr sz="4800"/>
          </a:p>
        </p:txBody>
      </p:sp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 l="10919" t="5356" r="8964" b="4609"/>
          <a:stretch/>
        </p:blipFill>
        <p:spPr>
          <a:xfrm>
            <a:off x="1899100" y="1774225"/>
            <a:ext cx="4486698" cy="3361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p36"/>
          <p:cNvGraphicFramePr/>
          <p:nvPr/>
        </p:nvGraphicFramePr>
        <p:xfrm>
          <a:off x="6853500" y="3470545"/>
          <a:ext cx="1821375" cy="1512925"/>
        </p:xfrm>
        <a:graphic>
          <a:graphicData uri="http://schemas.openxmlformats.org/drawingml/2006/table">
            <a:tbl>
              <a:tblPr>
                <a:noFill/>
                <a:tableStyleId>{CE37ED99-C13A-427D-B4BF-93BDF7659E0D}</a:tableStyleId>
              </a:tblPr>
              <a:tblGrid>
                <a:gridCol w="18213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0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Legend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Uninfected Patients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Infected Patients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Classifier Boundary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5" name="Google Shape;215;p36"/>
          <p:cNvSpPr/>
          <p:nvPr/>
        </p:nvSpPr>
        <p:spPr>
          <a:xfrm>
            <a:off x="6946800" y="3950208"/>
            <a:ext cx="228600" cy="228600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6"/>
          <p:cNvSpPr/>
          <p:nvPr/>
        </p:nvSpPr>
        <p:spPr>
          <a:xfrm>
            <a:off x="6946800" y="4315968"/>
            <a:ext cx="228600" cy="228600"/>
          </a:xfrm>
          <a:prstGeom prst="rect">
            <a:avLst/>
          </a:prstGeom>
          <a:solidFill>
            <a:srgbClr val="FD0303"/>
          </a:solidFill>
          <a:ln w="9525" cap="flat" cmpd="sng">
            <a:solidFill>
              <a:srgbClr val="FD03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6"/>
          <p:cNvSpPr/>
          <p:nvPr/>
        </p:nvSpPr>
        <p:spPr>
          <a:xfrm>
            <a:off x="6949440" y="4681728"/>
            <a:ext cx="228600" cy="228600"/>
          </a:xfrm>
          <a:prstGeom prst="rect">
            <a:avLst/>
          </a:prstGeom>
          <a:solidFill>
            <a:srgbClr val="3F87BA"/>
          </a:solidFill>
          <a:ln w="9525" cap="flat" cmpd="sng">
            <a:solidFill>
              <a:srgbClr val="3F87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Questionnaire Model Results</a:t>
            </a: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311700" y="1887400"/>
            <a:ext cx="8520600" cy="30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Accuracy: </a:t>
            </a:r>
            <a:r>
              <a:rPr lang="en" b="1">
                <a:solidFill>
                  <a:srgbClr val="000000"/>
                </a:solidFill>
              </a:rPr>
              <a:t>96.50%</a:t>
            </a:r>
            <a:r>
              <a:rPr lang="en">
                <a:solidFill>
                  <a:srgbClr val="000000"/>
                </a:solidFill>
              </a:rPr>
              <a:t> (93.01% - 99.30%)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Sensitivity: </a:t>
            </a:r>
            <a:r>
              <a:rPr lang="en" b="1">
                <a:solidFill>
                  <a:srgbClr val="000000"/>
                </a:solidFill>
              </a:rPr>
              <a:t>0.7059</a:t>
            </a:r>
            <a:r>
              <a:rPr lang="en">
                <a:solidFill>
                  <a:srgbClr val="000000"/>
                </a:solidFill>
              </a:rPr>
              <a:t> (0.3333 - 0.9286)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Specificity: </a:t>
            </a:r>
            <a:r>
              <a:rPr lang="en" b="1">
                <a:solidFill>
                  <a:srgbClr val="000000"/>
                </a:solidFill>
              </a:rPr>
              <a:t>1.0</a:t>
            </a:r>
            <a:r>
              <a:rPr lang="en">
                <a:solidFill>
                  <a:srgbClr val="000000"/>
                </a:solidFill>
              </a:rPr>
              <a:t> (0.9841 - 1.0)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title"/>
          </p:nvPr>
        </p:nvSpPr>
        <p:spPr>
          <a:xfrm>
            <a:off x="319500" y="612975"/>
            <a:ext cx="8222100" cy="5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Questionnaire Model Confusion Matrix</a:t>
            </a:r>
            <a:endParaRPr/>
          </a:p>
        </p:txBody>
      </p:sp>
      <p:graphicFrame>
        <p:nvGraphicFramePr>
          <p:cNvPr id="229" name="Google Shape;229;p38"/>
          <p:cNvGraphicFramePr/>
          <p:nvPr/>
        </p:nvGraphicFramePr>
        <p:xfrm>
          <a:off x="495300" y="2228850"/>
          <a:ext cx="7877300" cy="1971040"/>
        </p:xfrm>
        <a:graphic>
          <a:graphicData uri="http://schemas.openxmlformats.org/drawingml/2006/table">
            <a:tbl>
              <a:tblPr>
                <a:noFill/>
                <a:tableStyleId>{CE37ED99-C13A-427D-B4BF-93BDF7659E0D}</a:tableStyleId>
              </a:tblPr>
              <a:tblGrid>
                <a:gridCol w="20317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6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353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339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Predicted Class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 Class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127 (120 - 134)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 (0 - 2)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Infected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 (1 - 9)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 (4 - 20)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Questionnaire Model ROC</a:t>
            </a:r>
            <a:endParaRPr sz="4800"/>
          </a:p>
        </p:txBody>
      </p:sp>
      <p:sp>
        <p:nvSpPr>
          <p:cNvPr id="235" name="Google Shape;235;p39"/>
          <p:cNvSpPr txBox="1">
            <a:spLocks noGrp="1"/>
          </p:cNvSpPr>
          <p:nvPr>
            <p:ph type="body" idx="1"/>
          </p:nvPr>
        </p:nvSpPr>
        <p:spPr>
          <a:xfrm>
            <a:off x="311700" y="1702400"/>
            <a:ext cx="85206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ROC Curve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AUC: </a:t>
            </a:r>
            <a:r>
              <a:rPr lang="en" b="1">
                <a:solidFill>
                  <a:srgbClr val="000000"/>
                </a:solidFill>
              </a:rPr>
              <a:t>0.8490</a:t>
            </a:r>
            <a:r>
              <a:rPr lang="en">
                <a:solidFill>
                  <a:srgbClr val="000000"/>
                </a:solidFill>
              </a:rPr>
              <a:t> (0.6667 - 0.9643)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300" y="1900775"/>
            <a:ext cx="3751125" cy="26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>
            <a:spLocks noGrp="1"/>
          </p:cNvSpPr>
          <p:nvPr>
            <p:ph type="title"/>
          </p:nvPr>
        </p:nvSpPr>
        <p:spPr>
          <a:xfrm>
            <a:off x="311700" y="372450"/>
            <a:ext cx="8520600" cy="7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Images</a:t>
            </a:r>
            <a:endParaRPr sz="4800"/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471900" y="1674625"/>
            <a:ext cx="8222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       Infected								  Not Infected</a:t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148840"/>
            <a:ext cx="914400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3657600"/>
            <a:ext cx="914399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3160" y="2148840"/>
            <a:ext cx="914400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440" y="3657600"/>
            <a:ext cx="914400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6440" y="2148840"/>
            <a:ext cx="914399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00" y="2148840"/>
            <a:ext cx="914399" cy="137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23160" y="3657600"/>
            <a:ext cx="914400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58000" y="3657600"/>
            <a:ext cx="914400" cy="13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/>
          <p:nvPr/>
        </p:nvSpPr>
        <p:spPr>
          <a:xfrm>
            <a:off x="0" y="1047050"/>
            <a:ext cx="9144000" cy="8757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471900" y="205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LAB Visualization</a:t>
            </a:r>
            <a:endParaRPr sz="4800"/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1"/>
          </p:nvPr>
        </p:nvSpPr>
        <p:spPr>
          <a:xfrm>
            <a:off x="380200" y="4667550"/>
            <a:ext cx="83556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L Component			     A Component			      B Component</a:t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325" y="1110837"/>
            <a:ext cx="2560320" cy="170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840" y="2971800"/>
            <a:ext cx="2560320" cy="168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482" y="2967950"/>
            <a:ext cx="2560320" cy="170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194" y="2971800"/>
            <a:ext cx="2560320" cy="170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 txBox="1"/>
          <p:nvPr/>
        </p:nvSpPr>
        <p:spPr>
          <a:xfrm>
            <a:off x="1679125" y="1860725"/>
            <a:ext cx="1501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RGB Image: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Referral Tool 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Promising solution for medical image interpretation and triage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Generalise - to new populations and devices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Applicable - to real-world scans, problems pathways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match/ exceed performance of human experts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Recent breakthroughs demonstrating expert-level performance on 2D images in pre-clinical settings; not promise yet shown clinical applicability by resolving all three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265500" y="2227025"/>
            <a:ext cx="4045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Model</a:t>
            </a:r>
            <a:endParaRPr dirty="0"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2"/>
          </p:nvPr>
        </p:nvSpPr>
        <p:spPr>
          <a:xfrm>
            <a:off x="4764225" y="213000"/>
            <a:ext cx="4220400" cy="47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dirty="0"/>
              <a:t>568 patients (62 infected)</a:t>
            </a:r>
            <a:endParaRPr dirty="0"/>
          </a:p>
          <a:p>
            <a:pPr marL="457200" lvl="0" indent="-3429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dirty="0"/>
              <a:t>Transformations</a:t>
            </a:r>
            <a:endParaRPr dirty="0"/>
          </a:p>
          <a:p>
            <a:pPr marL="914400" lvl="1" indent="-3175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dirty="0"/>
              <a:t>Scale (160x340)</a:t>
            </a:r>
            <a:endParaRPr dirty="0"/>
          </a:p>
          <a:p>
            <a:pPr marL="914400" lvl="1" indent="-3175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dirty="0"/>
              <a:t>RGB to LAB</a:t>
            </a:r>
            <a:endParaRPr dirty="0"/>
          </a:p>
          <a:p>
            <a:pPr marL="457200" lvl="0" indent="-3429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dirty="0"/>
              <a:t>Features:</a:t>
            </a:r>
            <a:endParaRPr dirty="0"/>
          </a:p>
          <a:p>
            <a:pPr marL="914400" lvl="1" indent="-3175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dirty="0"/>
              <a:t>Local Gabor Binary Pattern Histograms</a:t>
            </a:r>
            <a:endParaRPr dirty="0"/>
          </a:p>
          <a:p>
            <a:pPr marL="914400" lvl="1" indent="-3175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dirty="0"/>
              <a:t>Color Histograms</a:t>
            </a:r>
            <a:endParaRPr dirty="0"/>
          </a:p>
          <a:p>
            <a:pPr marL="914400" lvl="1" indent="-3175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dirty="0"/>
              <a:t>Mean, Variance, and Skewness</a:t>
            </a:r>
            <a:endParaRPr dirty="0"/>
          </a:p>
          <a:p>
            <a:pPr marL="457200" lvl="0" indent="-342900" algn="l" rtl="0">
              <a:lnSpc>
                <a:spcPct val="17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dirty="0"/>
              <a:t>7784 total features per image!</a:t>
            </a:r>
            <a:endParaRPr dirty="0"/>
          </a:p>
          <a:p>
            <a:pPr marL="457200" lvl="0" indent="-3429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dirty="0"/>
              <a:t>Logistic regression with L1 penalty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8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Image Model Results</a:t>
            </a:r>
            <a:endParaRPr sz="4800"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311700" y="2014250"/>
            <a:ext cx="8520600" cy="31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Accuracy: </a:t>
            </a:r>
            <a:r>
              <a:rPr lang="en" b="1">
                <a:solidFill>
                  <a:srgbClr val="000000"/>
                </a:solidFill>
              </a:rPr>
              <a:t>100%</a:t>
            </a:r>
            <a:r>
              <a:rPr lang="en">
                <a:solidFill>
                  <a:srgbClr val="000000"/>
                </a:solidFill>
              </a:rPr>
              <a:t> (99.296% - 100%)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Sensitivity: </a:t>
            </a:r>
            <a:r>
              <a:rPr lang="en" b="1">
                <a:solidFill>
                  <a:srgbClr val="000000"/>
                </a:solidFill>
              </a:rPr>
              <a:t>1.0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Specificity: </a:t>
            </a:r>
            <a:r>
              <a:rPr lang="en" b="1">
                <a:solidFill>
                  <a:srgbClr val="000000"/>
                </a:solidFill>
              </a:rPr>
              <a:t>1.0</a:t>
            </a:r>
            <a:r>
              <a:rPr lang="en">
                <a:solidFill>
                  <a:srgbClr val="000000"/>
                </a:solidFill>
              </a:rPr>
              <a:t> (0.9922 - 1)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9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Image Model ROC</a:t>
            </a:r>
            <a:endParaRPr sz="4800"/>
          </a:p>
        </p:txBody>
      </p:sp>
      <p:sp>
        <p:nvSpPr>
          <p:cNvPr id="280" name="Google Shape;280;p44"/>
          <p:cNvSpPr txBox="1">
            <a:spLocks noGrp="1"/>
          </p:cNvSpPr>
          <p:nvPr>
            <p:ph type="body" idx="1"/>
          </p:nvPr>
        </p:nvSpPr>
        <p:spPr>
          <a:xfrm>
            <a:off x="311700" y="1682575"/>
            <a:ext cx="8520600" cy="3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ROC Curve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AUC: </a:t>
            </a:r>
            <a:r>
              <a:rPr lang="en" b="1">
                <a:solidFill>
                  <a:srgbClr val="000000"/>
                </a:solidFill>
              </a:rPr>
              <a:t>1.0</a:t>
            </a:r>
            <a:r>
              <a:rPr lang="en">
                <a:solidFill>
                  <a:srgbClr val="000000"/>
                </a:solidFill>
              </a:rPr>
              <a:t> (0.9961 - 1)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863" y="1987375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90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Image Model Feature Results</a:t>
            </a:r>
            <a:endParaRPr sz="4800"/>
          </a:p>
        </p:txBody>
      </p:sp>
      <p:sp>
        <p:nvSpPr>
          <p:cNvPr id="287" name="Google Shape;287;p45"/>
          <p:cNvSpPr txBox="1">
            <a:spLocks noGrp="1"/>
          </p:cNvSpPr>
          <p:nvPr>
            <p:ph type="body" idx="1"/>
          </p:nvPr>
        </p:nvSpPr>
        <p:spPr>
          <a:xfrm>
            <a:off x="311700" y="2042000"/>
            <a:ext cx="8520600" cy="29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Number of selected features: </a:t>
            </a:r>
            <a:r>
              <a:rPr lang="en" b="1">
                <a:solidFill>
                  <a:srgbClr val="000000"/>
                </a:solidFill>
              </a:rPr>
              <a:t>25</a:t>
            </a:r>
            <a:r>
              <a:rPr lang="en">
                <a:solidFill>
                  <a:srgbClr val="000000"/>
                </a:solidFill>
              </a:rPr>
              <a:t> (19 - 29)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Most important features:</a:t>
            </a:r>
            <a:endParaRPr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L component block means</a:t>
            </a:r>
            <a:endParaRPr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A component block means</a:t>
            </a:r>
            <a:endParaRPr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B component block means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311700" y="582550"/>
            <a:ext cx="85206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Visualization</a:t>
            </a:r>
            <a:endParaRPr sz="4800"/>
          </a:p>
        </p:txBody>
      </p:sp>
      <p:pic>
        <p:nvPicPr>
          <p:cNvPr id="293" name="Google Shape;293;p46"/>
          <p:cNvPicPr preferRelativeResize="0"/>
          <p:nvPr/>
        </p:nvPicPr>
        <p:blipFill rotWithShape="1">
          <a:blip r:embed="rId3">
            <a:alphaModFix/>
          </a:blip>
          <a:srcRect l="10818" t="5799" r="8866" b="3588"/>
          <a:stretch/>
        </p:blipFill>
        <p:spPr>
          <a:xfrm>
            <a:off x="1910550" y="1775575"/>
            <a:ext cx="4495950" cy="3381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4" name="Google Shape;294;p46"/>
          <p:cNvGraphicFramePr/>
          <p:nvPr/>
        </p:nvGraphicFramePr>
        <p:xfrm>
          <a:off x="6929700" y="3546745"/>
          <a:ext cx="1821375" cy="1512925"/>
        </p:xfrm>
        <a:graphic>
          <a:graphicData uri="http://schemas.openxmlformats.org/drawingml/2006/table">
            <a:tbl>
              <a:tblPr>
                <a:noFill/>
                <a:tableStyleId>{CE37ED99-C13A-427D-B4BF-93BDF7659E0D}</a:tableStyleId>
              </a:tblPr>
              <a:tblGrid>
                <a:gridCol w="18213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0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Legend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Uninfected Patients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Infected Patients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Classifier Boundary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5" name="Google Shape;295;p46"/>
          <p:cNvSpPr/>
          <p:nvPr/>
        </p:nvSpPr>
        <p:spPr>
          <a:xfrm>
            <a:off x="6946800" y="3950208"/>
            <a:ext cx="228600" cy="228600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6"/>
          <p:cNvSpPr/>
          <p:nvPr/>
        </p:nvSpPr>
        <p:spPr>
          <a:xfrm>
            <a:off x="6946800" y="4315968"/>
            <a:ext cx="228600" cy="228600"/>
          </a:xfrm>
          <a:prstGeom prst="rect">
            <a:avLst/>
          </a:prstGeom>
          <a:solidFill>
            <a:srgbClr val="FD0303"/>
          </a:solidFill>
          <a:ln w="9525" cap="flat" cmpd="sng">
            <a:solidFill>
              <a:srgbClr val="FD03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6"/>
          <p:cNvSpPr/>
          <p:nvPr/>
        </p:nvSpPr>
        <p:spPr>
          <a:xfrm>
            <a:off x="6949440" y="4681728"/>
            <a:ext cx="228600" cy="228600"/>
          </a:xfrm>
          <a:prstGeom prst="rect">
            <a:avLst/>
          </a:prstGeom>
          <a:solidFill>
            <a:srgbClr val="3F87BA"/>
          </a:solidFill>
          <a:ln w="9525" cap="flat" cmpd="sng">
            <a:solidFill>
              <a:srgbClr val="3F87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265500" y="1998425"/>
            <a:ext cx="40452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Model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body" idx="2"/>
          </p:nvPr>
        </p:nvSpPr>
        <p:spPr>
          <a:xfrm>
            <a:off x="4764225" y="213000"/>
            <a:ext cx="4220400" cy="47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552 patients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7797 features per patient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/>
              <a:t>Logistic regression with L1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Combined Model Results</a:t>
            </a:r>
            <a:endParaRPr sz="4800"/>
          </a:p>
        </p:txBody>
      </p:sp>
      <p:sp>
        <p:nvSpPr>
          <p:cNvPr id="309" name="Google Shape;309;p48"/>
          <p:cNvSpPr txBox="1">
            <a:spLocks noGrp="1"/>
          </p:cNvSpPr>
          <p:nvPr>
            <p:ph type="body" idx="1"/>
          </p:nvPr>
        </p:nvSpPr>
        <p:spPr>
          <a:xfrm>
            <a:off x="311700" y="2062700"/>
            <a:ext cx="8520600" cy="30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Accuracy: </a:t>
            </a:r>
            <a:r>
              <a:rPr lang="en" b="1">
                <a:solidFill>
                  <a:srgbClr val="000000"/>
                </a:solidFill>
              </a:rPr>
              <a:t>100%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Sensitivity: </a:t>
            </a:r>
            <a:r>
              <a:rPr lang="en" b="1">
                <a:solidFill>
                  <a:srgbClr val="000000"/>
                </a:solidFill>
              </a:rPr>
              <a:t>1.0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Specificity: </a:t>
            </a:r>
            <a:r>
              <a:rPr lang="en" b="1">
                <a:solidFill>
                  <a:srgbClr val="000000"/>
                </a:solidFill>
              </a:rPr>
              <a:t>1.0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Combined Model ROC</a:t>
            </a:r>
            <a:endParaRPr sz="4800"/>
          </a:p>
        </p:txBody>
      </p:sp>
      <p:sp>
        <p:nvSpPr>
          <p:cNvPr id="315" name="Google Shape;315;p49"/>
          <p:cNvSpPr txBox="1">
            <a:spLocks noGrp="1"/>
          </p:cNvSpPr>
          <p:nvPr>
            <p:ph type="body" idx="1"/>
          </p:nvPr>
        </p:nvSpPr>
        <p:spPr>
          <a:xfrm>
            <a:off x="311700" y="1765300"/>
            <a:ext cx="85206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ROC Curve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AUC: </a:t>
            </a:r>
            <a:r>
              <a:rPr lang="en" b="1">
                <a:solidFill>
                  <a:srgbClr val="000000"/>
                </a:solidFill>
              </a:rPr>
              <a:t>1.0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75" y="2070100"/>
            <a:ext cx="37052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Combined Model Feature Results</a:t>
            </a:r>
            <a:endParaRPr sz="4200"/>
          </a:p>
        </p:txBody>
      </p:sp>
      <p:sp>
        <p:nvSpPr>
          <p:cNvPr id="322" name="Google Shape;322;p50"/>
          <p:cNvSpPr txBox="1">
            <a:spLocks noGrp="1"/>
          </p:cNvSpPr>
          <p:nvPr>
            <p:ph type="body" idx="1"/>
          </p:nvPr>
        </p:nvSpPr>
        <p:spPr>
          <a:xfrm>
            <a:off x="311700" y="1843350"/>
            <a:ext cx="8520600" cy="29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Number of selected features: </a:t>
            </a:r>
            <a:r>
              <a:rPr lang="en" b="1">
                <a:solidFill>
                  <a:srgbClr val="000000"/>
                </a:solidFill>
              </a:rPr>
              <a:t>28</a:t>
            </a:r>
            <a:r>
              <a:rPr lang="en">
                <a:solidFill>
                  <a:srgbClr val="000000"/>
                </a:solidFill>
              </a:rPr>
              <a:t> (22 - 31)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Most important features:</a:t>
            </a:r>
            <a:endParaRPr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L component block means</a:t>
            </a:r>
            <a:endParaRPr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Draining with Smell</a:t>
            </a:r>
            <a:endParaRPr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Draining color (Brown, Yellow, Green, White)</a:t>
            </a:r>
            <a:endParaRPr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A component block means</a:t>
            </a:r>
            <a:endParaRPr>
              <a:solidFill>
                <a:srgbClr val="000000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B component block means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>
            <a:spLocks noGrp="1"/>
          </p:cNvSpPr>
          <p:nvPr>
            <p:ph type="title"/>
          </p:nvPr>
        </p:nvSpPr>
        <p:spPr>
          <a:xfrm>
            <a:off x="311700" y="582550"/>
            <a:ext cx="85206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Visualization</a:t>
            </a:r>
            <a:endParaRPr sz="4800"/>
          </a:p>
        </p:txBody>
      </p:sp>
      <p:pic>
        <p:nvPicPr>
          <p:cNvPr id="328" name="Google Shape;328;p51"/>
          <p:cNvPicPr preferRelativeResize="0"/>
          <p:nvPr/>
        </p:nvPicPr>
        <p:blipFill rotWithShape="1">
          <a:blip r:embed="rId3">
            <a:alphaModFix/>
          </a:blip>
          <a:srcRect l="10641" t="5801" r="8123" b="5765"/>
          <a:stretch/>
        </p:blipFill>
        <p:spPr>
          <a:xfrm>
            <a:off x="1785900" y="1810975"/>
            <a:ext cx="4582575" cy="33257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9" name="Google Shape;329;p51"/>
          <p:cNvGraphicFramePr/>
          <p:nvPr/>
        </p:nvGraphicFramePr>
        <p:xfrm>
          <a:off x="6853500" y="3470545"/>
          <a:ext cx="1821375" cy="1512925"/>
        </p:xfrm>
        <a:graphic>
          <a:graphicData uri="http://schemas.openxmlformats.org/drawingml/2006/table">
            <a:tbl>
              <a:tblPr>
                <a:noFill/>
                <a:tableStyleId>{CE37ED99-C13A-427D-B4BF-93BDF7659E0D}</a:tableStyleId>
              </a:tblPr>
              <a:tblGrid>
                <a:gridCol w="18213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0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Legend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Uninfected Patients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Infected Patients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Classifier Boundary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0" name="Google Shape;330;p51"/>
          <p:cNvSpPr/>
          <p:nvPr/>
        </p:nvSpPr>
        <p:spPr>
          <a:xfrm>
            <a:off x="6946800" y="3950208"/>
            <a:ext cx="228600" cy="228600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51"/>
          <p:cNvSpPr/>
          <p:nvPr/>
        </p:nvSpPr>
        <p:spPr>
          <a:xfrm>
            <a:off x="6946800" y="4315968"/>
            <a:ext cx="228600" cy="228600"/>
          </a:xfrm>
          <a:prstGeom prst="rect">
            <a:avLst/>
          </a:prstGeom>
          <a:solidFill>
            <a:srgbClr val="FD0303"/>
          </a:solidFill>
          <a:ln w="9525" cap="flat" cmpd="sng">
            <a:solidFill>
              <a:srgbClr val="FD03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1"/>
          <p:cNvSpPr/>
          <p:nvPr/>
        </p:nvSpPr>
        <p:spPr>
          <a:xfrm>
            <a:off x="6949440" y="4681728"/>
            <a:ext cx="228600" cy="228600"/>
          </a:xfrm>
          <a:prstGeom prst="rect">
            <a:avLst/>
          </a:prstGeom>
          <a:solidFill>
            <a:srgbClr val="3F87BA"/>
          </a:solidFill>
          <a:ln w="9525" cap="flat" cmpd="sng">
            <a:solidFill>
              <a:srgbClr val="3F87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767825" y="383900"/>
            <a:ext cx="4079700" cy="8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Goal</a:t>
            </a:r>
            <a:endParaRPr sz="4800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982975"/>
            <a:ext cx="4137900" cy="28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Model to assist Rwandan health workers in identifying SSIs and referring women to care.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Based on randomized controlled trial conducted at Kirehe District Hospital (KDH) in Rwanda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00" y="2121580"/>
            <a:ext cx="4547950" cy="255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Summary</a:t>
            </a:r>
            <a:endParaRPr sz="4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311700" y="582550"/>
            <a:ext cx="85206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Results Summary</a:t>
            </a:r>
            <a:endParaRPr sz="4800"/>
          </a:p>
        </p:txBody>
      </p:sp>
      <p:graphicFrame>
        <p:nvGraphicFramePr>
          <p:cNvPr id="343" name="Google Shape;343;p53"/>
          <p:cNvGraphicFramePr/>
          <p:nvPr/>
        </p:nvGraphicFramePr>
        <p:xfrm>
          <a:off x="943250" y="1733550"/>
          <a:ext cx="7294500" cy="3748024"/>
        </p:xfrm>
        <a:graphic>
          <a:graphicData uri="http://schemas.openxmlformats.org/drawingml/2006/table">
            <a:tbl>
              <a:tblPr>
                <a:noFill/>
                <a:tableStyleId>{CE37ED99-C13A-427D-B4BF-93BDF7659E0D}</a:tableStyleId>
              </a:tblPr>
              <a:tblGrid>
                <a:gridCol w="106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545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9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30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89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62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Sensitivity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Specificity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ROC AUC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Features used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GP Questionnaire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—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0.833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0.8925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Questionnaire with L1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95.80%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(92.31% - 100%)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0.7134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(0.4545 - 1.0)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0.9846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(0.9627 - 1.0)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0.8529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(0.7235 - 1.0)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Questionnaire with L2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96.50%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(91.61% - 99.30%)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(0.4118 - 0.9333)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0.9921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(0.9615 - 1.0)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0.8666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(0.7058 - 0.9666)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Questionnaire with SVM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96.50%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(93.01% - 99.30%)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0.7059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(0.3333 - 0.9286)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(0.9841 - 1.0)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0.8490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(0.6667 - 0.9643)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100%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(99.30% - 100%)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(0.9922 - 1.0)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(0.9961 - 1.0)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(19 - 29)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Questionnaire + Images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100%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(22 - 31)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>
            <a:spLocks noGrp="1"/>
          </p:cNvSpPr>
          <p:nvPr>
            <p:ph type="title"/>
          </p:nvPr>
        </p:nvSpPr>
        <p:spPr>
          <a:xfrm>
            <a:off x="460950" y="4977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9" name="Google Shape;349;p5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data for SSI prediction is likely the best way forward. 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images instead of questionnaire results bypasses the issue of patients inaccurately reporting answers.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Realtime field prospective validation.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Infrared Images to support development of new algorithms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CHW- user friendly tool.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Prior Work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87900" y="231500"/>
            <a:ext cx="8520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Harvard Study</a:t>
            </a:r>
            <a:endParaRPr sz="4800"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958750"/>
            <a:ext cx="85206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Conducted on KDH patients 18+ years old who had C-sections in the last year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Randomly split between 3 groups. ~10 days after operation patients experienced:</a:t>
            </a:r>
            <a:endParaRPr sz="1600">
              <a:solidFill>
                <a:srgbClr val="000000"/>
              </a:solidFill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❖"/>
            </a:pPr>
            <a:r>
              <a:rPr lang="en" sz="1600">
                <a:solidFill>
                  <a:srgbClr val="000000"/>
                </a:solidFill>
              </a:rPr>
              <a:t>Group 1: Visited at home by health worker who administered SSI screening protocol on tablet.</a:t>
            </a:r>
            <a:endParaRPr sz="1600">
              <a:solidFill>
                <a:srgbClr val="000000"/>
              </a:solidFill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❖"/>
            </a:pPr>
            <a:r>
              <a:rPr lang="en" sz="1600">
                <a:solidFill>
                  <a:srgbClr val="000000"/>
                </a:solidFill>
              </a:rPr>
              <a:t>Group 2: Screened over phone by health worker.</a:t>
            </a:r>
            <a:endParaRPr sz="1600">
              <a:solidFill>
                <a:srgbClr val="000000"/>
              </a:solidFill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Char char="❖"/>
            </a:pPr>
            <a:r>
              <a:rPr lang="en" sz="1600">
                <a:solidFill>
                  <a:srgbClr val="000000"/>
                </a:solidFill>
              </a:rPr>
              <a:t>Group 3: No follow-up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87900" y="231500"/>
            <a:ext cx="8520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Harvard Study</a:t>
            </a:r>
            <a:endParaRPr sz="4800"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958750"/>
            <a:ext cx="85206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Patients in groups 1 and 2 that responded ‘yes’ to any screening questions were referred to health facility.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10 question questionnaire administered independently by GP and CHW.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Images were collected from all patients 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69350"/>
            <a:ext cx="85206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Screening Questions</a:t>
            </a:r>
            <a:endParaRPr sz="480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1371600" y="1831900"/>
            <a:ext cx="6400800" cy="3200400"/>
          </a:xfrm>
          <a:prstGeom prst="rect">
            <a:avLst/>
          </a:prstGeom>
          <a:ln w="38100" cap="flat" cmpd="dbl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</a:rPr>
              <a:t>Has the patient experienced fevers since the surgery?</a:t>
            </a:r>
            <a:endParaRPr sz="1600" dirty="0">
              <a:solidFill>
                <a:srgbClr val="000000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</a:rPr>
              <a:t>Has the patient experienced pain around the incision?</a:t>
            </a:r>
            <a:endParaRPr sz="1600" dirty="0">
              <a:solidFill>
                <a:srgbClr val="000000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</a:rPr>
              <a:t>Is there redness around the incision?</a:t>
            </a:r>
            <a:endParaRPr sz="1600" dirty="0">
              <a:solidFill>
                <a:srgbClr val="000000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</a:rPr>
              <a:t>Is there swelling around the incision?</a:t>
            </a:r>
            <a:endParaRPr sz="1600" dirty="0">
              <a:solidFill>
                <a:srgbClr val="000000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</a:rPr>
              <a:t>Is there firmness around the incision?</a:t>
            </a:r>
            <a:endParaRPr sz="1600" dirty="0">
              <a:solidFill>
                <a:srgbClr val="000000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</a:rPr>
              <a:t>Is there drainage?</a:t>
            </a:r>
            <a:endParaRPr sz="1600" dirty="0">
              <a:solidFill>
                <a:srgbClr val="000000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</a:rPr>
              <a:t>Is the drainage thick or thin?</a:t>
            </a:r>
            <a:endParaRPr sz="1600" dirty="0">
              <a:solidFill>
                <a:srgbClr val="000000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</a:rPr>
              <a:t>What color is the drainage?</a:t>
            </a:r>
            <a:endParaRPr sz="1600" dirty="0">
              <a:solidFill>
                <a:srgbClr val="000000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</a:rPr>
              <a:t>Does the drainage have a smell?</a:t>
            </a:r>
            <a:endParaRPr sz="1600" dirty="0">
              <a:solidFill>
                <a:srgbClr val="000000"/>
              </a:solidFill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 dirty="0">
                <a:solidFill>
                  <a:srgbClr val="000000"/>
                </a:solidFill>
              </a:rPr>
              <a:t>Is the wound gaping?</a:t>
            </a:r>
            <a:endParaRPr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87900" y="231500"/>
            <a:ext cx="8520600" cy="10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Community Health Worker</a:t>
            </a:r>
            <a:endParaRPr sz="4800"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958750"/>
            <a:ext cx="85206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Best subset of questions: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Fever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Pain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Discolored drainage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Sensitivity: 76.2% 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Specificity: 81.4%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1388</Words>
  <Application>Microsoft Office PowerPoint</Application>
  <PresentationFormat>On-screen Show (16:9)</PresentationFormat>
  <Paragraphs>354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Roboto</vt:lpstr>
      <vt:lpstr>Material</vt:lpstr>
      <vt:lpstr>Predicting Cesarian Related Surgical Wound Infection in Rwandan Patients</vt:lpstr>
      <vt:lpstr>Overview</vt:lpstr>
      <vt:lpstr>AI Referral Tool </vt:lpstr>
      <vt:lpstr>Goal</vt:lpstr>
      <vt:lpstr>Prior Work</vt:lpstr>
      <vt:lpstr>Harvard Study</vt:lpstr>
      <vt:lpstr>Harvard Study</vt:lpstr>
      <vt:lpstr>Screening Questions</vt:lpstr>
      <vt:lpstr>Community Health Worker</vt:lpstr>
      <vt:lpstr>General Physician</vt:lpstr>
      <vt:lpstr>MIT Work</vt:lpstr>
      <vt:lpstr>Data</vt:lpstr>
      <vt:lpstr>Evaluation</vt:lpstr>
      <vt:lpstr>Questionnaire Models</vt:lpstr>
      <vt:lpstr>L1 Questionnaire Model Results</vt:lpstr>
      <vt:lpstr>L1 Questionnaire Model Confusion Matrix</vt:lpstr>
      <vt:lpstr>L1 Questionnaire Model ROC</vt:lpstr>
      <vt:lpstr>L1 Questionnaire Model Feature Relevances</vt:lpstr>
      <vt:lpstr>Data Visualization</vt:lpstr>
      <vt:lpstr>L2 Questionnaire Model Results</vt:lpstr>
      <vt:lpstr>L2 Questionnaire Model Confusion Matrix</vt:lpstr>
      <vt:lpstr>L2 Questionnaire Model ROC</vt:lpstr>
      <vt:lpstr>L2 Questionnaire Model Feature Relevances</vt:lpstr>
      <vt:lpstr>Data Visualization</vt:lpstr>
      <vt:lpstr>SVM Questionnaire Model Results</vt:lpstr>
      <vt:lpstr>SVM Questionnaire Model Confusion Matrix</vt:lpstr>
      <vt:lpstr>SVM Questionnaire Model ROC</vt:lpstr>
      <vt:lpstr>Images</vt:lpstr>
      <vt:lpstr>LAB Visualization</vt:lpstr>
      <vt:lpstr>Image Model</vt:lpstr>
      <vt:lpstr>Image Model Results</vt:lpstr>
      <vt:lpstr>Image Model ROC</vt:lpstr>
      <vt:lpstr>Image Model Feature Results</vt:lpstr>
      <vt:lpstr>Data Visualization</vt:lpstr>
      <vt:lpstr>Combined Model</vt:lpstr>
      <vt:lpstr>Combined Model Results</vt:lpstr>
      <vt:lpstr>Combined Model ROC</vt:lpstr>
      <vt:lpstr>Combined Model Feature Results</vt:lpstr>
      <vt:lpstr>Data Visualization</vt:lpstr>
      <vt:lpstr>Summary</vt:lpstr>
      <vt:lpstr>Results Summary</vt:lpstr>
      <vt:lpstr>Conclusion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Cesarian Related Surgical Wound Infection in Rwandan Patients</dc:title>
  <cp:lastModifiedBy>Harsh Sonthalia</cp:lastModifiedBy>
  <cp:revision>5</cp:revision>
  <dcterms:modified xsi:type="dcterms:W3CDTF">2020-02-27T13:39:22Z</dcterms:modified>
</cp:coreProperties>
</file>